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4" r:id="rId13"/>
    <p:sldId id="26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2B5946-E7D6-4FDA-8219-ACDE994764B0}" v="389" dt="2023-02-13T13:39:48.203"/>
    <p1510:client id="{DCF53028-97B4-FE9E-AF6E-8E80D3FD7B65}" v="137" dt="2023-02-17T10:21:09.9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727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26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71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6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76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754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9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16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97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8">
            <a:extLst>
              <a:ext uri="{FF2B5EF4-FFF2-40B4-BE49-F238E27FC236}">
                <a16:creationId xmlns:a16="http://schemas.microsoft.com/office/drawing/2014/main" id="{DE4C27B6-DB04-4891-AF97-BA1671B17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человек, еда, блюдо&#10;&#10;Автоматически созданное описание">
            <a:extLst>
              <a:ext uri="{FF2B5EF4-FFF2-40B4-BE49-F238E27FC236}">
                <a16:creationId xmlns:a16="http://schemas.microsoft.com/office/drawing/2014/main" id="{D148905B-E23E-6CE7-A887-2A4F6EF650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072" r="-1" b="-1"/>
          <a:stretch/>
        </p:blipFill>
        <p:spPr>
          <a:xfrm>
            <a:off x="606719" y="-1"/>
            <a:ext cx="11585281" cy="6857999"/>
          </a:xfrm>
          <a:prstGeom prst="rect">
            <a:avLst/>
          </a:prstGeom>
        </p:spPr>
      </p:pic>
      <p:sp>
        <p:nvSpPr>
          <p:cNvPr id="75" name="Rectangle 10">
            <a:extLst>
              <a:ext uri="{FF2B5EF4-FFF2-40B4-BE49-F238E27FC236}">
                <a16:creationId xmlns:a16="http://schemas.microsoft.com/office/drawing/2014/main" id="{7316481C-0A49-4796-812B-0D64F063B7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419898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36684" y="1152144"/>
            <a:ext cx="3953501" cy="3072393"/>
          </a:xfrm>
        </p:spPr>
        <p:txBody>
          <a:bodyPr>
            <a:normAutofit/>
          </a:bodyPr>
          <a:lstStyle/>
          <a:p>
            <a:pPr algn="l"/>
            <a:r>
              <a:rPr lang="ru-RU" sz="5200">
                <a:solidFill>
                  <a:schemeClr val="bg1"/>
                </a:solidFill>
                <a:cs typeface="Calibri Light"/>
              </a:rPr>
              <a:t>Пальчиковые игры на кухне</a:t>
            </a:r>
            <a:endParaRPr lang="ru-RU" sz="520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36684" y="4462272"/>
            <a:ext cx="3953501" cy="127283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ru-RU">
                <a:solidFill>
                  <a:schemeClr val="bg1"/>
                </a:solidFill>
                <a:cs typeface="Calibri"/>
              </a:rPr>
              <a:t>Консультация для родителей </a:t>
            </a:r>
            <a:endParaRPr lang="ru-RU">
              <a:solidFill>
                <a:schemeClr val="bg1"/>
              </a:solidFill>
            </a:endParaRPr>
          </a:p>
        </p:txBody>
      </p:sp>
      <p:sp>
        <p:nvSpPr>
          <p:cNvPr id="76" name="Rectangle 12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7" name="Group 14">
            <a:extLst>
              <a:ext uri="{FF2B5EF4-FFF2-40B4-BE49-F238E27FC236}">
                <a16:creationId xmlns:a16="http://schemas.microsoft.com/office/drawing/2014/main" id="{5E0EAE70-C355-42D1-BF00-CA8A17A742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8720" y="73152"/>
            <a:ext cx="1178966" cy="232963"/>
            <a:chOff x="1188720" y="73152"/>
            <a:chExt cx="1178966" cy="232963"/>
          </a:xfrm>
        </p:grpSpPr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id="{E6E58C95-A3F9-4C87-B9A5-32A7A75DDFA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7B08CDDF-E602-4C1B-A248-A43292EB5D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6298B977-8F47-48C6-8454-11EF9478EC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06A6FB8E-FB47-44B7-810F-B88B4CCA06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4">
              <a:extLst>
                <a:ext uri="{FF2B5EF4-FFF2-40B4-BE49-F238E27FC236}">
                  <a16:creationId xmlns:a16="http://schemas.microsoft.com/office/drawing/2014/main" id="{818DB8DB-4D04-42C0-BE68-842A9F29AE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6">
              <a:extLst>
                <a:ext uri="{FF2B5EF4-FFF2-40B4-BE49-F238E27FC236}">
                  <a16:creationId xmlns:a16="http://schemas.microsoft.com/office/drawing/2014/main" id="{DBCFEA99-52A4-4E8E-B9C9-3D39B0E325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4">
              <a:extLst>
                <a:ext uri="{FF2B5EF4-FFF2-40B4-BE49-F238E27FC236}">
                  <a16:creationId xmlns:a16="http://schemas.microsoft.com/office/drawing/2014/main" id="{A6C0BB10-7324-4D11-A497-57A85CDB62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6">
              <a:extLst>
                <a:ext uri="{FF2B5EF4-FFF2-40B4-BE49-F238E27FC236}">
                  <a16:creationId xmlns:a16="http://schemas.microsoft.com/office/drawing/2014/main" id="{D7440F2E-8192-4FDF-AE8F-2833B7F403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B9F7DA6A-1872-4697-A567-20A0115A05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98BC1544-07ED-411D-880C-58CB114914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4">
              <a:extLst>
                <a:ext uri="{FF2B5EF4-FFF2-40B4-BE49-F238E27FC236}">
                  <a16:creationId xmlns:a16="http://schemas.microsoft.com/office/drawing/2014/main" id="{BA70D948-9946-455F-8155-D274F01DAB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6">
              <a:extLst>
                <a:ext uri="{FF2B5EF4-FFF2-40B4-BE49-F238E27FC236}">
                  <a16:creationId xmlns:a16="http://schemas.microsoft.com/office/drawing/2014/main" id="{807FCDBA-F7E3-4836-8253-15D212128F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4">
              <a:extLst>
                <a:ext uri="{FF2B5EF4-FFF2-40B4-BE49-F238E27FC236}">
                  <a16:creationId xmlns:a16="http://schemas.microsoft.com/office/drawing/2014/main" id="{D6A9BF83-5C67-44B0-883C-82BCAA19238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94BA7F92-7961-489E-83BD-5518EB1E99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4">
              <a:extLst>
                <a:ext uri="{FF2B5EF4-FFF2-40B4-BE49-F238E27FC236}">
                  <a16:creationId xmlns:a16="http://schemas.microsoft.com/office/drawing/2014/main" id="{56ADE108-5AE8-4ACF-88B9-28A0B125B3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75B2D25F-B666-4F19-816A-24456EAF46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7D581F0-987F-45C5-A849-CC1B41222F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F388E533-92C3-428E-B078-81D6E1F2D9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C68AEED3-AAB1-48A9-8FC3-C68AE6675B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0A6CA6BC-FFA6-4C34-B200-6F61EE1730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" name="Rectangle 36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233984"/>
            <a:ext cx="606972" cy="3624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28AE96-946E-B96A-43B9-21D3FBCF8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ru-RU" sz="5400">
                <a:cs typeface="Calibri Light"/>
              </a:rPr>
              <a:t>Игра "Помоги маме"</a:t>
            </a:r>
            <a:endParaRPr lang="ru-RU" sz="5400"/>
          </a:p>
        </p:txBody>
      </p:sp>
      <p:pic>
        <p:nvPicPr>
          <p:cNvPr id="4" name="Рисунок 4" descr="Изображение выглядит как игрушка, кукла, векторная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E7010168-DCC5-F852-E1AC-26081C5C81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63" r="23926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48D765-445C-F532-5D20-7B4622954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  <a:ln>
            <a:solidFill>
              <a:schemeClr val="accent2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indent="0" algn="just">
              <a:buNone/>
            </a:pPr>
            <a:r>
              <a:rPr lang="ru-RU" sz="2600" dirty="0">
                <a:ea typeface="+mn-lt"/>
                <a:cs typeface="+mn-lt"/>
              </a:rPr>
              <a:t>Все дети любят помогать своим родителям. Тем не менее педагоги не рекомендуют ограничивать ребенка в видах деятельности. На кухне ваш малыш может выполнять несложные задания. Например, предложите ему помыть картофель или яблоки, морковь или виноград. Поставьте ребенка перед раковиной или тазиком с водой, предоставьте ему овощи и фрукты.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4123175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B6D6F5-6CB8-22F3-7668-ED0554B05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ru-RU" sz="5400">
                <a:cs typeface="Calibri Light"/>
              </a:rPr>
              <a:t>Игры с крупами </a:t>
            </a:r>
            <a:endParaRPr lang="ru-RU" sz="5400"/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440BBE-C2D0-D4BB-709C-F9C8D2599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  <a:ln>
            <a:solidFill>
              <a:schemeClr val="accent2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>
              <a:buNone/>
            </a:pPr>
            <a:r>
              <a:rPr lang="ru-RU" sz="1700" dirty="0">
                <a:cs typeface="Calibri" panose="020F0502020204030204"/>
              </a:rPr>
              <a:t>Помимо игры "Золушка" </a:t>
            </a:r>
            <a:r>
              <a:rPr lang="ru-RU" sz="1700" dirty="0">
                <a:ea typeface="+mn-lt"/>
                <a:cs typeface="+mn-lt"/>
              </a:rPr>
              <a:t>существует также и другая игра. Возьмите глубокую посуду: блюдо или небольшой тазик. Насыпьте в блюдо крупу. Спрячьте в крупе несколько игрушек вашего малыша и предложите ему отыскать их все.</a:t>
            </a:r>
          </a:p>
          <a:p>
            <a:pPr marL="0" indent="0" algn="just">
              <a:buNone/>
            </a:pPr>
            <a:r>
              <a:rPr lang="ru-RU" sz="1700" dirty="0">
                <a:cs typeface="Calibri" panose="020F0502020204030204"/>
              </a:rPr>
              <a:t>А также вы можете </a:t>
            </a:r>
            <a:r>
              <a:rPr lang="ru-RU" sz="1700" dirty="0">
                <a:ea typeface="+mn-lt"/>
                <a:cs typeface="+mn-lt"/>
              </a:rPr>
              <a:t>предложить вашему малышу ложку и две небьющиеся емкости. В одну из них насыпьте какую-либо крупу и покажите ребенку, каким образом с помощью ложки пересыпать крупу из одной посуды в другую. Благодаря такой игре ребенок быстрее научится обращаться с ложкой.</a:t>
            </a:r>
            <a:r>
              <a:rPr lang="ru-RU" sz="1500" dirty="0">
                <a:ea typeface="+mn-lt"/>
                <a:cs typeface="+mn-lt"/>
              </a:rPr>
              <a:t> </a:t>
            </a:r>
            <a:endParaRPr lang="ru-RU" sz="1500" dirty="0">
              <a:cs typeface="Calibri" panose="020F0502020204030204"/>
            </a:endParaRPr>
          </a:p>
        </p:txBody>
      </p:sp>
      <p:pic>
        <p:nvPicPr>
          <p:cNvPr id="8" name="Рисунок 8" descr="Изображение выглядит как человек, малыш, сидит, ребенок&#10;&#10;Автоматически созданное описание">
            <a:extLst>
              <a:ext uri="{FF2B5EF4-FFF2-40B4-BE49-F238E27FC236}">
                <a16:creationId xmlns:a16="http://schemas.microsoft.com/office/drawing/2014/main" id="{C9960333-A7F0-A1B2-5EFE-B2CDAFB552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63" r="5088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251025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6CF8FA-8879-8B53-D4D7-22E3FEFAE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ru-RU" sz="5400">
                <a:cs typeface="Calibri Light"/>
              </a:rPr>
              <a:t>Итог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5BFCB7-9AC2-D7DB-7672-48A990C7C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447309" cy="3320668"/>
          </a:xfrm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ea typeface="+mn-lt"/>
                <a:cs typeface="+mn-lt"/>
              </a:rPr>
              <a:t>Все эти виды игр – лишь небольшая часть из того, чем можно занять ребенка на кухне. Они не отнимут у вас много времени , минимальны по затратам, но принесут пользу вашему ребенку, способствуя его развитию. Думаю, вам они тоже понравятся.  Поэтому играйте с удовольствием!</a:t>
            </a:r>
            <a:endParaRPr lang="ru-RU" sz="2400" dirty="0"/>
          </a:p>
        </p:txBody>
      </p:sp>
      <p:pic>
        <p:nvPicPr>
          <p:cNvPr id="5" name="Рисунок 5" descr="Изображение выглядит как внутренний, человек, маленький, мальчик&#10;&#10;Автоматически созданное описание">
            <a:extLst>
              <a:ext uri="{FF2B5EF4-FFF2-40B4-BE49-F238E27FC236}">
                <a16:creationId xmlns:a16="http://schemas.microsoft.com/office/drawing/2014/main" id="{B158EB97-A38A-8E5E-FE0C-BBCA6727C9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89756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8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1BBBAC-083E-0CE7-7610-147FF5544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80407" y="743447"/>
            <a:ext cx="3973385" cy="3692028"/>
          </a:xfrm>
          <a:noFill/>
        </p:spPr>
        <p:txBody>
          <a:bodyPr>
            <a:normAutofit/>
          </a:bodyPr>
          <a:lstStyle/>
          <a:p>
            <a:r>
              <a:rPr lang="ru-RU" sz="5200" dirty="0">
                <a:cs typeface="Calibri Light"/>
              </a:rPr>
              <a:t>Благодарим за внимание!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B7E0E413-447A-0D70-3163-B64A0E4901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29" r="-1" b="-1"/>
          <a:stretch/>
        </p:blipFill>
        <p:spPr>
          <a:xfrm>
            <a:off x="20" y="10"/>
            <a:ext cx="699288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121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308C55-0998-3EC7-3111-F8EA3DE01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ru-RU" sz="4100">
                <a:cs typeface="Calibri Light"/>
              </a:rPr>
              <a:t>Что такое мелкая моторика и ее польза?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F5AE9F-9260-773E-2E4E-12676DD4F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ru-RU" sz="1700" dirty="0">
                <a:ea typeface="+mn-lt"/>
                <a:cs typeface="+mn-lt"/>
              </a:rPr>
              <a:t>Что же такое «мелкая моторика»? Это способность выполнять мелкие  и точные движения кистями и пальцами рук и ног. Развитие мелкой моторики играет важную роль для общего развития ребенка и особенно влияет на процесс формирования речи вашего малыша.</a:t>
            </a:r>
          </a:p>
          <a:p>
            <a:pPr algn="just"/>
            <a:r>
              <a:rPr lang="ru-RU" sz="1700" dirty="0">
                <a:ea typeface="+mn-lt"/>
                <a:cs typeface="+mn-lt"/>
              </a:rPr>
              <a:t> Мелкая моторика непосредственно влияет на ловкость рук, на почерк, который сформируется в дальнейшем, на скорость реакции ребенка.</a:t>
            </a:r>
          </a:p>
          <a:p>
            <a:pPr algn="just"/>
            <a:r>
              <a:rPr lang="ru-RU" sz="1700" dirty="0">
                <a:ea typeface="+mn-lt"/>
                <a:cs typeface="+mn-lt"/>
              </a:rPr>
              <a:t>Чем больше ребенок работает своими пальчиками, тем лучше происходит развитие мелкой моторики рук и тем раньше и лучше развивается его речь. </a:t>
            </a:r>
            <a:endParaRPr lang="ru-RU" sz="1700" dirty="0">
              <a:cs typeface="Calibri" panose="020F0502020204030204"/>
            </a:endParaRPr>
          </a:p>
        </p:txBody>
      </p:sp>
      <p:pic>
        <p:nvPicPr>
          <p:cNvPr id="4" name="Рисунок 4" descr="Изображение выглядит как человек, внутренний, девочка, маленький&#10;&#10;Автоматически созданное описание">
            <a:extLst>
              <a:ext uri="{FF2B5EF4-FFF2-40B4-BE49-F238E27FC236}">
                <a16:creationId xmlns:a16="http://schemas.microsoft.com/office/drawing/2014/main" id="{AD1DA107-7610-B421-582C-55089FE248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72" r="1842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68575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FAFDC0-EE13-976B-3999-2FF17E96B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ru-RU" sz="5400">
                <a:cs typeface="Calibri Light"/>
              </a:rPr>
              <a:t>Пальчиковые игры на кухне</a:t>
            </a:r>
            <a:endParaRPr lang="ru-RU" sz="5400"/>
          </a:p>
        </p:txBody>
      </p:sp>
      <p:sp>
        <p:nvSpPr>
          <p:cNvPr id="2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C44CE109-95BD-23E8-808A-26C4EF1B6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1900" dirty="0" err="1">
                <a:ea typeface="+mn-lt"/>
                <a:cs typeface="+mn-lt"/>
              </a:rPr>
              <a:t>Большую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часть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времени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мама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проводит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на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кухне</a:t>
            </a:r>
            <a:r>
              <a:rPr lang="en-US" sz="1900" dirty="0">
                <a:ea typeface="+mn-lt"/>
                <a:cs typeface="+mn-lt"/>
              </a:rPr>
              <a:t>. </a:t>
            </a:r>
            <a:r>
              <a:rPr lang="en-US" sz="1900" dirty="0" err="1">
                <a:ea typeface="+mn-lt"/>
                <a:cs typeface="+mn-lt"/>
              </a:rPr>
              <a:t>Она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занята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приготовлением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пищи</a:t>
            </a:r>
            <a:r>
              <a:rPr lang="en-US" sz="1900" dirty="0">
                <a:ea typeface="+mn-lt"/>
                <a:cs typeface="+mn-lt"/>
              </a:rPr>
              <a:t>, а </a:t>
            </a:r>
            <a:r>
              <a:rPr lang="en-US" sz="1900" dirty="0" err="1">
                <a:ea typeface="+mn-lt"/>
                <a:cs typeface="+mn-lt"/>
              </a:rPr>
              <a:t>малыш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крутится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около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нее</a:t>
            </a:r>
            <a:r>
              <a:rPr lang="en-US" sz="1900" dirty="0">
                <a:ea typeface="+mn-lt"/>
                <a:cs typeface="+mn-lt"/>
              </a:rPr>
              <a:t>. </a:t>
            </a:r>
            <a:r>
              <a:rPr lang="en-US" sz="1900" dirty="0" err="1">
                <a:ea typeface="+mn-lt"/>
                <a:cs typeface="+mn-lt"/>
              </a:rPr>
              <a:t>Посмотрев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его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глазами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на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свое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кухонное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хозяйство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мама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может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обнаружить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много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предметов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способных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занять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ребенка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больше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чем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на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пару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минут</a:t>
            </a:r>
            <a:r>
              <a:rPr lang="en-US" sz="1900" dirty="0">
                <a:ea typeface="+mn-lt"/>
                <a:cs typeface="+mn-lt"/>
              </a:rPr>
              <a:t>. </a:t>
            </a:r>
            <a:r>
              <a:rPr lang="en-US" sz="1900" dirty="0" err="1">
                <a:ea typeface="+mn-lt"/>
                <a:cs typeface="+mn-lt"/>
              </a:rPr>
              <a:t>Ребенок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не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только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поиграет</a:t>
            </a:r>
            <a:r>
              <a:rPr lang="en-US" sz="1900" dirty="0">
                <a:ea typeface="+mn-lt"/>
                <a:cs typeface="+mn-lt"/>
              </a:rPr>
              <a:t>, </a:t>
            </a:r>
            <a:r>
              <a:rPr lang="en-US" sz="1900" dirty="0" err="1">
                <a:ea typeface="+mn-lt"/>
                <a:cs typeface="+mn-lt"/>
              </a:rPr>
              <a:t>но</a:t>
            </a:r>
            <a:r>
              <a:rPr lang="en-US" sz="1900" dirty="0">
                <a:ea typeface="+mn-lt"/>
                <a:cs typeface="+mn-lt"/>
              </a:rPr>
              <a:t> и </a:t>
            </a:r>
            <a:r>
              <a:rPr lang="en-US" sz="1900" dirty="0" err="1">
                <a:ea typeface="+mn-lt"/>
                <a:cs typeface="+mn-lt"/>
              </a:rPr>
              <a:t>потренирует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свои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маленькие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пальчики</a:t>
            </a:r>
            <a:r>
              <a:rPr lang="en-US" sz="1900" dirty="0">
                <a:ea typeface="+mn-lt"/>
                <a:cs typeface="+mn-lt"/>
              </a:rPr>
              <a:t> (и </a:t>
            </a:r>
            <a:r>
              <a:rPr lang="en-US" sz="1900" dirty="0" err="1">
                <a:ea typeface="+mn-lt"/>
                <a:cs typeface="+mn-lt"/>
              </a:rPr>
              <a:t>будет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под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вашим</a:t>
            </a:r>
            <a:r>
              <a:rPr lang="en-US" sz="1900" dirty="0">
                <a:ea typeface="+mn-lt"/>
                <a:cs typeface="+mn-lt"/>
              </a:rPr>
              <a:t> </a:t>
            </a:r>
            <a:r>
              <a:rPr lang="en-US" sz="1900" dirty="0" err="1">
                <a:ea typeface="+mn-lt"/>
                <a:cs typeface="+mn-lt"/>
              </a:rPr>
              <a:t>присмотром</a:t>
            </a:r>
            <a:r>
              <a:rPr lang="en-US" sz="1900" dirty="0">
                <a:ea typeface="+mn-lt"/>
                <a:cs typeface="+mn-lt"/>
              </a:rPr>
              <a:t>).</a:t>
            </a:r>
            <a:endParaRPr lang="ru-RU" sz="1900" dirty="0"/>
          </a:p>
        </p:txBody>
      </p:sp>
      <p:pic>
        <p:nvPicPr>
          <p:cNvPr id="7" name="Рисунок 7" descr="Изображение выглядит как текст, векторная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D504AFCF-DC1A-4CAB-70C3-AE11A3167B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45384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CB0D30-BA50-22E1-26B9-BBE41E43C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ru-RU" sz="5400">
                <a:cs typeface="Calibri Light"/>
              </a:rPr>
              <a:t>Игра "Золушка"</a:t>
            </a:r>
            <a:endParaRPr lang="ru-RU" sz="5400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BF4414-34EC-5876-F607-7AF72450E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18262"/>
            <a:ext cx="4243589" cy="3475305"/>
          </a:xfrm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ru-RU" sz="1700" dirty="0">
                <a:ea typeface="+mn-lt"/>
                <a:cs typeface="+mn-lt"/>
              </a:rPr>
              <a:t>Поставьте на стол емкость , в которую насыпаны белая фасоль, красная фасоль, горох(желательно недробленый), чечевица. Приготовьте емкости поменьше, в них надо по отдельности раскладывать каждый вид крупы. Можно использовать также орехи и семечки. Если ребенку не нравится история про Золушку (бывает и такое), можно попросить его помочь трудолюбивому мышонку сделать запасы на зиму, или придумать свою историю.</a:t>
            </a:r>
          </a:p>
        </p:txBody>
      </p:sp>
      <p:pic>
        <p:nvPicPr>
          <p:cNvPr id="4" name="Рисунок 4" descr="Изображение выглядит как человек, внутренний, поднос, прибор&#10;&#10;Автоматически созданное описание">
            <a:extLst>
              <a:ext uri="{FF2B5EF4-FFF2-40B4-BE49-F238E27FC236}">
                <a16:creationId xmlns:a16="http://schemas.microsoft.com/office/drawing/2014/main" id="{7A738D40-F782-15F9-202D-75A38807B9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3" r="33192" b="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6" name="Рисунок 6" descr="Изображение выглядит как текст, векторная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0715D7F4-8EC0-5CA5-341D-EF489583A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5725" y="5459570"/>
            <a:ext cx="1272863" cy="1251398"/>
          </a:xfrm>
          <a:prstGeom prst="rect">
            <a:avLst/>
          </a:prstGeom>
        </p:spPr>
      </p:pic>
      <p:pic>
        <p:nvPicPr>
          <p:cNvPr id="7" name="Рисунок 7" descr="Изображение выглядит как игрушка, кукла, векторная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1A976061-C18A-F02A-90A7-A70810D42B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5302" y="5438103"/>
            <a:ext cx="1305060" cy="129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024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4D4A1B-D686-BC01-B091-C58B0C0B7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pPr algn="ctr"/>
            <a:r>
              <a:rPr lang="ru-RU" sz="4200" dirty="0">
                <a:cs typeface="Calibri Light"/>
              </a:rPr>
              <a:t>Игра "Макаронных дел мастер"</a:t>
            </a:r>
            <a:endParaRPr lang="ru-RU" sz="4200" dirty="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577C14-D5E7-8C3F-0106-AF7AE6E38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ru-RU" sz="2200" dirty="0">
                <a:ea typeface="+mn-lt"/>
                <a:cs typeface="+mn-lt"/>
              </a:rPr>
              <a:t>Макароны трубочки и обычный шнурок или веревочка позволят ребенку создать красивые бусы или браслет. А если макароны разноцветные , то можно чередовать цвета и создать настоящие макаронные шедевры.</a:t>
            </a:r>
            <a:endParaRPr lang="ru-RU" sz="2200" dirty="0"/>
          </a:p>
        </p:txBody>
      </p:sp>
      <p:pic>
        <p:nvPicPr>
          <p:cNvPr id="5" name="Рисунок 5" descr="Изображение выглядит как стена, внутренний, игрушка&#10;&#10;Автоматически созданное описание">
            <a:extLst>
              <a:ext uri="{FF2B5EF4-FFF2-40B4-BE49-F238E27FC236}">
                <a16:creationId xmlns:a16="http://schemas.microsoft.com/office/drawing/2014/main" id="{A2081227-E0AC-0356-7FB5-D6C6CE0B2E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89" r="-1" b="1776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33A46F8C-33F0-CF9B-3914-F7ED7A9FE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3330" y="4579513"/>
            <a:ext cx="2067060" cy="207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4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1B4E01-0DFB-1492-761C-8A525E00F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ru-RU" sz="5400">
                <a:cs typeface="Calibri Light"/>
              </a:rPr>
              <a:t>Игра "Художник"</a:t>
            </a:r>
            <a:endParaRPr lang="ru-RU" sz="5400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FA2984-C685-E62E-84DC-D035EC29A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ru-RU" sz="2200">
                <a:ea typeface="+mn-lt"/>
                <a:cs typeface="+mn-lt"/>
              </a:rPr>
              <a:t>На тарелку или поднос насыпать тонкий слой крупы (манной, рисовой, гречневой и др.). Указательный палец ребенка превращается в карандаш. Можно нарисовать любой предмет или целую картину. Дети старшего возраста могут написать знакомые буквы.</a:t>
            </a:r>
            <a:endParaRPr lang="ru-RU" sz="2200"/>
          </a:p>
        </p:txBody>
      </p:sp>
      <p:pic>
        <p:nvPicPr>
          <p:cNvPr id="4" name="Рисунок 4" descr="Изображение выглядит как человек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1274092C-0BFA-A130-91A2-87B01640FB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34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7" name="Рисунок 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55119713-6EFD-1498-D03A-56B38AA907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7246" y="4998077"/>
            <a:ext cx="1970468" cy="197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564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564B4B-3861-5FB6-53D8-B83DE3BE5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ru-RU" sz="5400">
                <a:cs typeface="Calibri Light"/>
              </a:rPr>
              <a:t>Игра "Тили-тили тесто"</a:t>
            </a:r>
            <a:endParaRPr lang="ru-RU" sz="5400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976E52-691E-AB21-A986-F52E8D41B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just">
              <a:buNone/>
            </a:pPr>
            <a:r>
              <a:rPr lang="ru-RU" sz="2200" dirty="0">
                <a:ea typeface="+mn-lt"/>
                <a:cs typeface="+mn-lt"/>
              </a:rPr>
              <a:t>Предложите  ему полепить, но не из пластилина, который никак не отскребается  ни с пола, ни со стола, а из соленого теста. Впрочем,  соль добавляет в него, если ребенок еще мелкий и может тесто тянуть в рот. Если ребенок постарше, можно обойтись без соли. После застывания их можно раскрасить. </a:t>
            </a:r>
          </a:p>
        </p:txBody>
      </p:sp>
      <p:pic>
        <p:nvPicPr>
          <p:cNvPr id="4" name="Рисунок 4" descr="Изображение выглядит как цветной, другой, несколько&#10;&#10;Автоматически созданное описание">
            <a:extLst>
              <a:ext uri="{FF2B5EF4-FFF2-40B4-BE49-F238E27FC236}">
                <a16:creationId xmlns:a16="http://schemas.microsoft.com/office/drawing/2014/main" id="{AD7D2554-486B-49F5-0D63-0FEC3D65CF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537" r="13510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FCB7D2F3-CF03-CD84-1DA9-D28808C8B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1921" y="1467118"/>
            <a:ext cx="1358722" cy="136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64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CFD000-9561-32B9-EF2A-9233D5435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ru-RU" sz="5400">
                <a:cs typeface="Calibri Light"/>
              </a:rPr>
              <a:t>Игра с водой</a:t>
            </a:r>
            <a:endParaRPr lang="ru-RU" sz="5400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A8EE3A-D051-E079-0FAB-430AF8B5F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ea typeface="+mn-lt"/>
                <a:cs typeface="+mn-lt"/>
              </a:rPr>
              <a:t>Поставьте перед ребенком две тарелки, одна из которых наполнена водой, а другая пуста. Покажите ребенку, как при помощи кухонной губки переливать воду из одной емкости в другую. Обращайте внимание на льющуюся струйку и капли. Также можно пускать кораблики – губки по воде или крышки от бутылок.</a:t>
            </a:r>
            <a:endParaRPr lang="ru-RU" sz="2000" dirty="0"/>
          </a:p>
        </p:txBody>
      </p:sp>
      <p:pic>
        <p:nvPicPr>
          <p:cNvPr id="4" name="Рисунок 4" descr="Изображение выглядит как человек, внутренний, маленький, мальчик&#10;&#10;Автоматически созданное описание">
            <a:extLst>
              <a:ext uri="{FF2B5EF4-FFF2-40B4-BE49-F238E27FC236}">
                <a16:creationId xmlns:a16="http://schemas.microsoft.com/office/drawing/2014/main" id="{B8E6D818-FB87-F1BF-1FF9-0C49587BF5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33" r="20940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0141896F-7E4D-2870-1C64-D4512E4676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1668" y="5234189"/>
            <a:ext cx="1627032" cy="162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703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A72202-64B5-5DD1-06D4-198145B8F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ru-RU" sz="5400">
                <a:cs typeface="Calibri Light"/>
              </a:rPr>
              <a:t>Игра "Узнай на ощупь"</a:t>
            </a:r>
            <a:endParaRPr lang="ru-RU" sz="5400"/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AF975C-86CF-44FE-5230-2C9E506A3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26575"/>
            <a:ext cx="4243589" cy="3466992"/>
          </a:xfrm>
          <a:ln>
            <a:solidFill>
              <a:schemeClr val="accent2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indent="0" algn="just">
              <a:buNone/>
            </a:pPr>
            <a:r>
              <a:rPr lang="ru-RU" sz="1800" dirty="0">
                <a:ea typeface="+mn-lt"/>
                <a:cs typeface="+mn-lt"/>
              </a:rPr>
              <a:t>Займите ребенка, предложив ему такое увлекательное и познавательное задание. Положите в непрозрачный пакет различные фрукты и овощи, для начала не более 4 — 5 штук. Попросите своего ребенка осторожно их потрогать и определить на ощупь, что вы ему предлагаете. После того как ваш ребенок назовет предмет, он может вынуть его из пакета и убедиться в верности своего ответа. Как показывает опыт, подобное развлечение помогает ребенку лучше ориентироваться в окружающем мире и развивают речь.</a:t>
            </a:r>
            <a:endParaRPr lang="ru-RU" sz="1800" dirty="0"/>
          </a:p>
        </p:txBody>
      </p:sp>
      <p:pic>
        <p:nvPicPr>
          <p:cNvPr id="4" name="Рисунок 4" descr="Изображение выглядит как еда, внутренний, человек, фрукт&#10;&#10;Автоматически созданное описание">
            <a:extLst>
              <a:ext uri="{FF2B5EF4-FFF2-40B4-BE49-F238E27FC236}">
                <a16:creationId xmlns:a16="http://schemas.microsoft.com/office/drawing/2014/main" id="{B2232EAA-2304-375A-609A-987B2261F6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148" r="13150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9447DFA8-8F9A-B135-7E7D-473C27303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7048" y="5588358"/>
            <a:ext cx="972356" cy="95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3297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552</Words>
  <Application>Microsoft Office PowerPoint</Application>
  <PresentationFormat>Широкоэкранный</PresentationFormat>
  <Paragraphs>28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Пальчиковые игры на кухне</vt:lpstr>
      <vt:lpstr>Что такое мелкая моторика и ее польза?</vt:lpstr>
      <vt:lpstr>Пальчиковые игры на кухне</vt:lpstr>
      <vt:lpstr>Игра "Золушка"</vt:lpstr>
      <vt:lpstr>Игра "Макаронных дел мастер"</vt:lpstr>
      <vt:lpstr>Игра "Художник"</vt:lpstr>
      <vt:lpstr>Игра "Тили-тили тесто"</vt:lpstr>
      <vt:lpstr>Игра с водой</vt:lpstr>
      <vt:lpstr>Игра "Узнай на ощупь"</vt:lpstr>
      <vt:lpstr>Игра "Помоги маме"</vt:lpstr>
      <vt:lpstr>Игры с крупами </vt:lpstr>
      <vt:lpstr>Итог</vt:lpstr>
      <vt:lpstr>Благодарим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HOME</cp:lastModifiedBy>
  <cp:revision>220</cp:revision>
  <dcterms:created xsi:type="dcterms:W3CDTF">2023-02-13T12:41:54Z</dcterms:created>
  <dcterms:modified xsi:type="dcterms:W3CDTF">2023-03-10T08:45:31Z</dcterms:modified>
</cp:coreProperties>
</file>